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jUhEd1EVfIN7K+YGXAL130Px9q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29bf4ced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a29bf4ced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a29bf4ced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29bf6979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a29bf6979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jpg"/><Relationship Id="rId4" Type="http://schemas.openxmlformats.org/officeDocument/2006/relationships/hyperlink" Target="https://learn.microsoft.com/es-es/windows/wsl/about" TargetMode="External"/><Relationship Id="rId5" Type="http://schemas.openxmlformats.org/officeDocument/2006/relationships/image" Target="../media/image71.png"/><Relationship Id="rId6" Type="http://schemas.openxmlformats.org/officeDocument/2006/relationships/hyperlink" Target="https://learn.microsoft.com/es-es/windows/wsl/install" TargetMode="External"/><Relationship Id="rId7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microsoft.com/es-es/windows/windows-11-specifications?r=1" TargetMode="External"/><Relationship Id="rId4" Type="http://schemas.openxmlformats.org/officeDocument/2006/relationships/image" Target="../media/image5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es.wikipedia.org/wiki/Partici%C3%B3n_de_disco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jpg"/><Relationship Id="rId4" Type="http://schemas.openxmlformats.org/officeDocument/2006/relationships/image" Target="../media/image4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26.png"/><Relationship Id="rId9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8.jpg"/><Relationship Id="rId7" Type="http://schemas.openxmlformats.org/officeDocument/2006/relationships/image" Target="../media/image58.gif"/><Relationship Id="rId8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dell.com/support/kbdoc/es-es/000131391/como-instalar-ubuntu-con-varias-particiones-personalizadas-en-su-pc-dell" TargetMode="External"/><Relationship Id="rId4" Type="http://schemas.openxmlformats.org/officeDocument/2006/relationships/image" Target="../media/image44.png"/><Relationship Id="rId5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Relationship Id="rId4" Type="http://schemas.openxmlformats.org/officeDocument/2006/relationships/hyperlink" Target="https://gparted.org/" TargetMode="External"/><Relationship Id="rId5" Type="http://schemas.openxmlformats.org/officeDocument/2006/relationships/hyperlink" Target="https://gparted.org/display-doc.php?name=help-manual&amp;lang=e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3.png"/><Relationship Id="rId4" Type="http://schemas.openxmlformats.org/officeDocument/2006/relationships/image" Target="../media/image67.png"/><Relationship Id="rId5" Type="http://schemas.openxmlformats.org/officeDocument/2006/relationships/hyperlink" Target="https://rufus.ie/" TargetMode="External"/><Relationship Id="rId6" Type="http://schemas.openxmlformats.org/officeDocument/2006/relationships/hyperlink" Target="https://www.pendrivelinux.com/yumi-multiboot-usb-creator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9.jpg"/><Relationship Id="rId4" Type="http://schemas.openxmlformats.org/officeDocument/2006/relationships/image" Target="../media/image5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jpg"/><Relationship Id="rId4" Type="http://schemas.openxmlformats.org/officeDocument/2006/relationships/image" Target="../media/image72.png"/><Relationship Id="rId5" Type="http://schemas.openxmlformats.org/officeDocument/2006/relationships/image" Target="../media/image6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xataka.com/basics/como-instalar-linux-a-windows-10-ordenador" TargetMode="External"/><Relationship Id="rId4" Type="http://schemas.openxmlformats.org/officeDocument/2006/relationships/image" Target="../media/image76.png"/><Relationship Id="rId5" Type="http://schemas.openxmlformats.org/officeDocument/2006/relationships/hyperlink" Target="https://es.wikipedia.org/wiki/GNU_GRUB" TargetMode="External"/><Relationship Id="rId6" Type="http://schemas.openxmlformats.org/officeDocument/2006/relationships/image" Target="../media/image70.png"/><Relationship Id="rId7" Type="http://schemas.openxmlformats.org/officeDocument/2006/relationships/hyperlink" Target="https://es.wikipedia.org/wiki/GNU_GRUB" TargetMode="External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.png"/><Relationship Id="rId11" Type="http://schemas.openxmlformats.org/officeDocument/2006/relationships/image" Target="../media/image9.jpg"/><Relationship Id="rId10" Type="http://schemas.openxmlformats.org/officeDocument/2006/relationships/image" Target="../media/image25.png"/><Relationship Id="rId13" Type="http://schemas.openxmlformats.org/officeDocument/2006/relationships/image" Target="../media/image38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jpg"/><Relationship Id="rId4" Type="http://schemas.openxmlformats.org/officeDocument/2006/relationships/image" Target="../media/image3.jpg"/><Relationship Id="rId9" Type="http://schemas.openxmlformats.org/officeDocument/2006/relationships/image" Target="../media/image15.png"/><Relationship Id="rId15" Type="http://schemas.openxmlformats.org/officeDocument/2006/relationships/image" Target="../media/image24.jpg"/><Relationship Id="rId14" Type="http://schemas.openxmlformats.org/officeDocument/2006/relationships/image" Target="../media/image6.png"/><Relationship Id="rId17" Type="http://schemas.openxmlformats.org/officeDocument/2006/relationships/image" Target="../media/image20.png"/><Relationship Id="rId16" Type="http://schemas.openxmlformats.org/officeDocument/2006/relationships/image" Target="../media/image37.png"/><Relationship Id="rId5" Type="http://schemas.openxmlformats.org/officeDocument/2006/relationships/image" Target="../media/image28.png"/><Relationship Id="rId19" Type="http://schemas.openxmlformats.org/officeDocument/2006/relationships/image" Target="../media/image17.png"/><Relationship Id="rId6" Type="http://schemas.openxmlformats.org/officeDocument/2006/relationships/image" Target="../media/image2.png"/><Relationship Id="rId18" Type="http://schemas.openxmlformats.org/officeDocument/2006/relationships/image" Target="../media/image23.png"/><Relationship Id="rId7" Type="http://schemas.openxmlformats.org/officeDocument/2006/relationships/image" Target="../media/image7.png"/><Relationship Id="rId8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3.jpg"/><Relationship Id="rId4" Type="http://schemas.openxmlformats.org/officeDocument/2006/relationships/image" Target="../media/image68.png"/><Relationship Id="rId5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35.png"/><Relationship Id="rId7" Type="http://schemas.openxmlformats.org/officeDocument/2006/relationships/image" Target="../media/image14.png"/><Relationship Id="rId8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5.jpg"/><Relationship Id="rId4" Type="http://schemas.openxmlformats.org/officeDocument/2006/relationships/image" Target="../media/image62.jpg"/><Relationship Id="rId9" Type="http://schemas.openxmlformats.org/officeDocument/2006/relationships/image" Target="../media/image40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Relationship Id="rId7" Type="http://schemas.openxmlformats.org/officeDocument/2006/relationships/image" Target="../media/image50.png"/><Relationship Id="rId8" Type="http://schemas.openxmlformats.org/officeDocument/2006/relationships/image" Target="../media/image3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51.png"/><Relationship Id="rId6" Type="http://schemas.openxmlformats.org/officeDocument/2006/relationships/image" Target="../media/image32.jpg"/><Relationship Id="rId7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ES"/>
              <a:t>UD 5 </a:t>
            </a:r>
            <a:br>
              <a:rPr lang="es-ES"/>
            </a:br>
            <a:r>
              <a:rPr lang="es-ES"/>
              <a:t>INSTALACIÓN DE </a:t>
            </a:r>
            <a:br>
              <a:rPr lang="es-ES"/>
            </a:br>
            <a:r>
              <a:rPr lang="es-ES"/>
              <a:t>SISTEMAS OPERATIVOS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ES"/>
              <a:t>SISTEMAS INFORMÁTICOS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s-ES"/>
              <a:t>Técnico de Grado Superior Desarrollo de Aplicaciones Web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s-ES"/>
              <a:t>2023-24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222" y="5349875"/>
            <a:ext cx="204787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5303520" y="5349875"/>
            <a:ext cx="61173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J. Mario Rodríguez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jrodper183e@g.educaand.es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12" name="Google Shape;212;p10"/>
          <p:cNvPicPr preferRelativeResize="0"/>
          <p:nvPr/>
        </p:nvPicPr>
        <p:blipFill rotWithShape="1">
          <a:blip r:embed="rId3">
            <a:alphaModFix/>
          </a:blip>
          <a:srcRect b="0" l="0" r="9827" t="0"/>
          <a:stretch/>
        </p:blipFill>
        <p:spPr>
          <a:xfrm>
            <a:off x="1471179" y="136525"/>
            <a:ext cx="9106295" cy="566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7720" y="613197"/>
            <a:ext cx="7569790" cy="4968552"/>
          </a:xfrm>
          <a:prstGeom prst="rect">
            <a:avLst/>
          </a:prstGeom>
          <a:noFill/>
          <a:ln cap="flat" cmpd="sng" w="76200">
            <a:solidFill>
              <a:srgbClr val="38562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" name="Google Shape;214;p10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87800" y="3061469"/>
            <a:ext cx="7800975" cy="3609975"/>
          </a:xfrm>
          <a:prstGeom prst="rect">
            <a:avLst/>
          </a:prstGeom>
          <a:noFill/>
          <a:ln cap="flat" cmpd="sng" w="76200">
            <a:solidFill>
              <a:srgbClr val="38562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Instalación del sistema operativo</a:t>
            </a:r>
            <a:endParaRPr/>
          </a:p>
        </p:txBody>
      </p:sp>
      <p:sp>
        <p:nvSpPr>
          <p:cNvPr id="220" name="Google Shape;220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b="1" lang="es-ES"/>
              <a:t>Selección</a:t>
            </a:r>
            <a:r>
              <a:rPr lang="es-ES"/>
              <a:t> del sistema operativo en base a las </a:t>
            </a:r>
            <a:r>
              <a:rPr b="1" lang="es-ES"/>
              <a:t>necesidades</a:t>
            </a:r>
            <a:r>
              <a:rPr lang="es-ES"/>
              <a:t> y las </a:t>
            </a:r>
            <a:r>
              <a:rPr b="1" lang="es-ES"/>
              <a:t>especificaciones</a:t>
            </a:r>
            <a:r>
              <a:rPr lang="es-ES"/>
              <a:t>. </a:t>
            </a:r>
            <a:br>
              <a:rPr lang="es-ES"/>
            </a:br>
            <a:r>
              <a:rPr lang="es-ES" u="sng"/>
              <a:t>Importante: consultar los requisitos mínimos y recomendados</a:t>
            </a:r>
            <a:r>
              <a:rPr lang="es-ES"/>
              <a:t>.</a:t>
            </a:r>
            <a:endParaRPr/>
          </a:p>
          <a:p>
            <a:pPr indent="-7747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b="1" lang="es-ES"/>
              <a:t>“Adquisición”</a:t>
            </a:r>
            <a:r>
              <a:rPr lang="es-ES"/>
              <a:t> del sistema operativo (ISO).</a:t>
            </a:r>
            <a:endParaRPr/>
          </a:p>
          <a:p>
            <a:pPr indent="-7747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b="1" lang="es-ES"/>
              <a:t>Preparación del medio de instalación</a:t>
            </a:r>
            <a:r>
              <a:rPr lang="es-ES"/>
              <a:t>: medio óptico, USB, red.</a:t>
            </a:r>
            <a:endParaRPr/>
          </a:p>
          <a:p>
            <a:pPr indent="-7747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Configuración correcta de la </a:t>
            </a:r>
            <a:r>
              <a:rPr b="1" lang="es-ES"/>
              <a:t>secuencia de arranque en la BIOS</a:t>
            </a:r>
            <a:r>
              <a:rPr lang="es-ES"/>
              <a:t> para que inicie desde el medió de instalación.</a:t>
            </a:r>
            <a:endParaRPr/>
          </a:p>
          <a:p>
            <a:pPr indent="-7747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Proceso de </a:t>
            </a:r>
            <a:r>
              <a:rPr b="1" lang="es-ES"/>
              <a:t>instalación</a:t>
            </a:r>
            <a:r>
              <a:rPr lang="es-ES"/>
              <a:t>.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21" name="Google Shape;22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27" name="Google Shape;227;p12"/>
          <p:cNvSpPr txBox="1"/>
          <p:nvPr/>
        </p:nvSpPr>
        <p:spPr>
          <a:xfrm>
            <a:off x="1969926" y="648350"/>
            <a:ext cx="77707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Requisitos para Windows 11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620" y="879447"/>
            <a:ext cx="10531477" cy="5476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34" name="Google Shape;234;p13"/>
          <p:cNvPicPr preferRelativeResize="0"/>
          <p:nvPr/>
        </p:nvPicPr>
        <p:blipFill rotWithShape="1">
          <a:blip r:embed="rId3">
            <a:alphaModFix/>
          </a:blip>
          <a:srcRect b="0" l="10625" r="10624" t="9151"/>
          <a:stretch/>
        </p:blipFill>
        <p:spPr>
          <a:xfrm>
            <a:off x="541280" y="265218"/>
            <a:ext cx="11003058" cy="6172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29bf4ced8_0_0"/>
          <p:cNvSpPr txBox="1"/>
          <p:nvPr>
            <p:ph idx="1" type="body"/>
          </p:nvPr>
        </p:nvSpPr>
        <p:spPr>
          <a:xfrm>
            <a:off x="364600" y="1764900"/>
            <a:ext cx="2222100" cy="17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Alternativa temporal mediante virtualización</a:t>
            </a:r>
            <a:endParaRPr/>
          </a:p>
        </p:txBody>
      </p:sp>
      <p:sp>
        <p:nvSpPr>
          <p:cNvPr id="241" name="Google Shape;241;g2a29bf4ced8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42" name="Google Shape;242;g2a29bf4ced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997" y="0"/>
            <a:ext cx="942600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48" name="Google Shape;24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8047" y="136525"/>
            <a:ext cx="7644039" cy="6428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Particiones de disco I</a:t>
            </a:r>
            <a:endParaRPr/>
          </a:p>
        </p:txBody>
      </p:sp>
      <p:sp>
        <p:nvSpPr>
          <p:cNvPr id="254" name="Google Shape;254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s-ES"/>
              <a:t>¿Qué es una partición?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ES" sz="1800" u="sng">
                <a:solidFill>
                  <a:schemeClr val="hlink"/>
                </a:solidFill>
                <a:hlinkClick r:id="rId3"/>
              </a:rPr>
              <a:t>https://es.wikipedia.org/wiki/Partición_de_disco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Es el nombre genérico que recibe cada </a:t>
            </a:r>
            <a:r>
              <a:rPr b="1" lang="es-ES" u="sng"/>
              <a:t>división presente en una sola unidad física de almacenamiento de datos</a:t>
            </a:r>
            <a:r>
              <a:rPr lang="es-ES"/>
              <a:t>.</a:t>
            </a:r>
            <a:endParaRPr/>
          </a:p>
          <a:p>
            <a:pPr indent="-1041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Toda partición tiene su </a:t>
            </a:r>
            <a:r>
              <a:rPr b="1" lang="es-ES" u="sng"/>
              <a:t>propio sistema de archivos</a:t>
            </a:r>
            <a:r>
              <a:rPr lang="es-ES"/>
              <a:t> (FAT, NTFS, FAT32, EXT2, EXT3, EXT4, Btrfs, ReiserFS, Reiser4 u otros). </a:t>
            </a:r>
            <a:br>
              <a:rPr lang="es-ES"/>
            </a:br>
            <a:r>
              <a:rPr lang="es-ES"/>
              <a:t>Sistemas de archivos habituales </a:t>
            </a:r>
            <a:r>
              <a:rPr lang="es-ES" u="sng"/>
              <a:t>🡪</a:t>
            </a:r>
            <a:r>
              <a:rPr lang="es-ES"/>
              <a:t> </a:t>
            </a:r>
            <a:r>
              <a:rPr lang="es-ES" u="sng">
                <a:highlight>
                  <a:srgbClr val="FFFF00"/>
                </a:highlight>
              </a:rPr>
              <a:t>NTFS</a:t>
            </a:r>
            <a:r>
              <a:rPr lang="es-ES">
                <a:highlight>
                  <a:srgbClr val="FFFF00"/>
                </a:highlight>
              </a:rPr>
              <a:t> (Windows) y exFAT (USB); </a:t>
            </a:r>
            <a:br>
              <a:rPr lang="es-ES">
                <a:highlight>
                  <a:srgbClr val="FFFF00"/>
                </a:highlight>
              </a:rPr>
            </a:br>
            <a:r>
              <a:rPr lang="es-ES" u="sng">
                <a:highlight>
                  <a:srgbClr val="FFFF00"/>
                </a:highlight>
              </a:rPr>
              <a:t>ext4</a:t>
            </a:r>
            <a:r>
              <a:rPr lang="es-ES">
                <a:highlight>
                  <a:srgbClr val="FFFF00"/>
                </a:highlight>
              </a:rPr>
              <a:t> (Linux) y HFS+ / APFS (macOS/Mac OS X).</a:t>
            </a:r>
            <a:endParaRPr/>
          </a:p>
          <a:p>
            <a:pPr indent="-1041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Generalmente, los </a:t>
            </a:r>
            <a:r>
              <a:rPr b="1" lang="es-ES" u="sng"/>
              <a:t>sistemas operativos interpretan, utilizan y manipulan cada partición como un disco físico independiente</a:t>
            </a:r>
            <a:r>
              <a:rPr lang="es-ES"/>
              <a:t>, a pesar de que dichas particiones estén en un solo disco físico.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55" name="Google Shape;25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Particiones de disco II</a:t>
            </a:r>
            <a:endParaRPr/>
          </a:p>
        </p:txBody>
      </p:sp>
      <p:sp>
        <p:nvSpPr>
          <p:cNvPr id="261" name="Google Shape;26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b="1" lang="es-ES"/>
              <a:t>Tipos de particiones:</a:t>
            </a:r>
            <a:endParaRPr/>
          </a:p>
          <a:p>
            <a:pPr indent="-342900" lvl="1" marL="8001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b="1" lang="es-ES"/>
              <a:t>Primarias.</a:t>
            </a:r>
            <a:endParaRPr/>
          </a:p>
          <a:p>
            <a:pPr indent="-342900" lvl="1" marL="8001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b="1" lang="es-ES"/>
              <a:t>Extendida.</a:t>
            </a:r>
            <a:endParaRPr/>
          </a:p>
          <a:p>
            <a:pPr indent="-342900" lvl="1" marL="8001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b="1" lang="es-ES"/>
              <a:t>Lógicas.</a:t>
            </a:r>
            <a:endParaRPr/>
          </a:p>
          <a:p>
            <a:pPr indent="-178435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 b="1"/>
          </a:p>
          <a:p>
            <a:pPr indent="-342900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b="1" lang="es-ES"/>
              <a:t>Partición primaria</a:t>
            </a:r>
            <a:r>
              <a:rPr lang="es-ES"/>
              <a:t>:</a:t>
            </a:r>
            <a:endParaRPr/>
          </a:p>
          <a:p>
            <a:pPr indent="-342900" lvl="1" marL="8001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Son las </a:t>
            </a:r>
            <a:r>
              <a:rPr lang="es-ES" u="sng"/>
              <a:t>divisiones de primer nivel</a:t>
            </a:r>
            <a:r>
              <a:rPr lang="es-ES"/>
              <a:t> del disco.</a:t>
            </a:r>
            <a:endParaRPr/>
          </a:p>
          <a:p>
            <a:pPr indent="-342900" lvl="1" marL="8001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 u="sng"/>
              <a:t>Pueden existir varias</a:t>
            </a:r>
            <a:r>
              <a:rPr lang="es-ES"/>
              <a:t> particiones de este tipo en un disco.</a:t>
            </a:r>
            <a:endParaRPr/>
          </a:p>
          <a:p>
            <a:pPr indent="-342900" lvl="1" marL="8001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Un </a:t>
            </a:r>
            <a:r>
              <a:rPr lang="es-ES" u="sng"/>
              <a:t>disco físico completamente formateado</a:t>
            </a:r>
            <a:r>
              <a:rPr lang="es-ES"/>
              <a:t> consiste, en realidad, de </a:t>
            </a:r>
            <a:r>
              <a:rPr lang="es-ES" u="sng"/>
              <a:t>una partición primaria que ocupa todo el espacio</a:t>
            </a:r>
            <a:r>
              <a:rPr lang="es-ES"/>
              <a:t> del disco y posee un sistema de archivos.</a:t>
            </a:r>
            <a:endParaRPr/>
          </a:p>
          <a:p>
            <a:pPr indent="-342900" lvl="1" marL="8001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Prácticamente </a:t>
            </a:r>
            <a:r>
              <a:rPr lang="es-ES" u="sng"/>
              <a:t>cualquier sistema operativo puede detectarlas y asignarles una unidad</a:t>
            </a:r>
            <a:r>
              <a:rPr lang="es-ES"/>
              <a:t>, siempre y cuando el sistema operativo reconozca su formato (sistema de archivos).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62" name="Google Shape;26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Particiones de disco III</a:t>
            </a:r>
            <a:endParaRPr/>
          </a:p>
        </p:txBody>
      </p:sp>
      <p:sp>
        <p:nvSpPr>
          <p:cNvPr id="268" name="Google Shape;268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b="1" lang="es-ES"/>
              <a:t>Partición extendida o secundaria</a:t>
            </a:r>
            <a:r>
              <a:rPr lang="es-ES"/>
              <a:t>:</a:t>
            </a:r>
            <a:endParaRPr/>
          </a:p>
          <a:p>
            <a:pPr indent="-342900" lvl="1" marL="8001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Actúa como una </a:t>
            </a:r>
            <a:r>
              <a:rPr lang="es-ES" u="sng"/>
              <a:t>partición primaria pero solo sirve para contener múltiples unidades lógicas</a:t>
            </a:r>
            <a:r>
              <a:rPr lang="es-ES"/>
              <a:t> en su interior.</a:t>
            </a:r>
            <a:endParaRPr/>
          </a:p>
          <a:p>
            <a:pPr indent="-342900" lvl="1" marL="8001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 u="sng"/>
              <a:t>Solo puede existir una partición</a:t>
            </a:r>
            <a:r>
              <a:rPr lang="es-ES"/>
              <a:t> de este tipo por disco.</a:t>
            </a:r>
            <a:endParaRPr/>
          </a:p>
          <a:p>
            <a:pPr indent="-342900" lvl="1" marL="8001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 u="sng"/>
              <a:t>No</a:t>
            </a:r>
            <a:r>
              <a:rPr lang="es-ES"/>
              <a:t> soporta un </a:t>
            </a:r>
            <a:r>
              <a:rPr lang="es-ES" u="sng"/>
              <a:t>sistema de archivos</a:t>
            </a:r>
            <a:r>
              <a:rPr lang="es-ES"/>
              <a:t> directamente.</a:t>
            </a:r>
            <a:endParaRPr/>
          </a:p>
          <a:p>
            <a:pPr indent="-201930" lvl="1" marL="8001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342900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b="1" lang="es-ES"/>
              <a:t>Partición lógica</a:t>
            </a:r>
            <a:r>
              <a:rPr lang="es-ES"/>
              <a:t>:</a:t>
            </a:r>
            <a:endParaRPr/>
          </a:p>
          <a:p>
            <a:pPr indent="-342900" lvl="1" marL="8001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 u="sng"/>
              <a:t>Porción de la partición extendida</a:t>
            </a:r>
            <a:r>
              <a:rPr lang="es-ES"/>
              <a:t> o la totalidad de la misma.</a:t>
            </a:r>
            <a:endParaRPr/>
          </a:p>
          <a:p>
            <a:pPr indent="-342900" lvl="1" marL="8001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 u="sng"/>
              <a:t>Pueden existir numerosas particiones</a:t>
            </a:r>
            <a:r>
              <a:rPr lang="es-ES"/>
              <a:t> de este tipo en un disco.</a:t>
            </a:r>
            <a:endParaRPr/>
          </a:p>
          <a:p>
            <a:pPr indent="-342900" lvl="1" marL="8001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Se formatea con un tipo específico de </a:t>
            </a:r>
            <a:r>
              <a:rPr lang="es-ES" u="sng"/>
              <a:t>sistema de archivos</a:t>
            </a:r>
            <a:r>
              <a:rPr lang="es-ES"/>
              <a:t> (NTFS, ext4,...) y se le ha asignado una </a:t>
            </a:r>
            <a:r>
              <a:rPr lang="es-ES" u="sng"/>
              <a:t>unidad</a:t>
            </a:r>
            <a:r>
              <a:rPr lang="es-ES"/>
              <a:t>, así el sistema operativo reconoce las particiones lógicas y su sistema de archivos.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69" name="Google Shape;26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Particiones de disco IV</a:t>
            </a:r>
            <a:endParaRPr/>
          </a:p>
        </p:txBody>
      </p:sp>
      <p:sp>
        <p:nvSpPr>
          <p:cNvPr id="275" name="Google Shape;275;p18"/>
          <p:cNvSpPr txBox="1"/>
          <p:nvPr>
            <p:ph idx="1" type="body"/>
          </p:nvPr>
        </p:nvSpPr>
        <p:spPr>
          <a:xfrm>
            <a:off x="307848" y="1825625"/>
            <a:ext cx="735482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ct val="100000"/>
              <a:buFont typeface="Noto Sans Symbols"/>
              <a:buChar char="⮚"/>
            </a:pPr>
            <a:r>
              <a:rPr b="1" i="0" lang="es-E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Esquemas de particiones en un disco:</a:t>
            </a: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02122"/>
              </a:buClr>
              <a:buSzPct val="100000"/>
              <a:buFont typeface="Noto Sans Symbols"/>
              <a:buChar char="⮚"/>
            </a:pPr>
            <a:r>
              <a:rPr b="1" i="0" lang="es-E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MBR</a:t>
            </a:r>
            <a:r>
              <a:rPr b="0" i="0" lang="es-E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(Master Boot Record) </a:t>
            </a:r>
            <a:r>
              <a:rPr b="1" lang="es-ES"/>
              <a:t>Registro de Inicio Maestro.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4 primarias o 3 primarias y 1 exten-dida.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1 extendida.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Múltiples unidades lógicas dentro de partición extendida. (Puede tener más de 23).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02122"/>
              </a:buClr>
              <a:buSzPct val="100000"/>
              <a:buFont typeface="Noto Sans Symbols"/>
              <a:buChar char="⮚"/>
            </a:pPr>
            <a:r>
              <a:rPr b="1" i="0" lang="es-E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GPT</a:t>
            </a:r>
            <a:r>
              <a:rPr b="0" i="0" lang="es-E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(GUID Partition Table) </a:t>
            </a:r>
            <a:r>
              <a:rPr b="1" lang="es-ES"/>
              <a:t>Tabla de Particiones GUID</a:t>
            </a:r>
            <a:r>
              <a:rPr lang="es-ES"/>
              <a:t>: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Hasta 128 primarias.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No son necesarias particiones extendidas ni unidades lógicas.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76" name="Google Shape;27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Diferencias entre MBR y GPT – netjey" id="277" name="Google Shape;27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2198" y="440528"/>
            <a:ext cx="4669050" cy="26352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BR y GPT, todo sobre estos dos estilos de particiones de discos - SoftZone" id="278" name="Google Shape;27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8264" y="3136667"/>
            <a:ext cx="3456328" cy="3591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8" name="Google Shape;9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6219" t="0"/>
          <a:stretch/>
        </p:blipFill>
        <p:spPr>
          <a:xfrm>
            <a:off x="1160358" y="378470"/>
            <a:ext cx="7664542" cy="35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2830" y="3437521"/>
            <a:ext cx="327660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2526" y="4598304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89655" y="4698950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77200" y="136525"/>
            <a:ext cx="3276600" cy="327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2"/>
          <p:cNvCxnSpPr/>
          <p:nvPr/>
        </p:nvCxnSpPr>
        <p:spPr>
          <a:xfrm rot="5400000">
            <a:off x="4020720" y="4070829"/>
            <a:ext cx="792000" cy="752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5" name="Google Shape;105;p2"/>
          <p:cNvCxnSpPr/>
          <p:nvPr/>
        </p:nvCxnSpPr>
        <p:spPr>
          <a:xfrm flipH="1" rot="-5400000">
            <a:off x="4860137" y="4150028"/>
            <a:ext cx="792000" cy="593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06" name="Google Shape;106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88488" y="5549330"/>
            <a:ext cx="1015492" cy="1192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2"/>
          <p:cNvCxnSpPr/>
          <p:nvPr/>
        </p:nvCxnSpPr>
        <p:spPr>
          <a:xfrm>
            <a:off x="6604007" y="5273821"/>
            <a:ext cx="1001700" cy="649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08" name="Google Shape;108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67464" y="5073816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Particiones de disco V</a:t>
            </a:r>
            <a:endParaRPr/>
          </a:p>
        </p:txBody>
      </p:sp>
      <p:sp>
        <p:nvSpPr>
          <p:cNvPr id="284" name="Google Shape;284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b="1" lang="es-ES"/>
              <a:t>Razones para el uso de particiones:</a:t>
            </a:r>
            <a:endParaRPr/>
          </a:p>
          <a:p>
            <a:pPr indent="-342900" lvl="1" marL="8001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b="1" lang="es-ES" u="sng"/>
              <a:t>Instalar dos sistemas operativos en un mismo disco</a:t>
            </a:r>
            <a:r>
              <a:rPr lang="es-ES"/>
              <a:t>. dos sistemas operativos no pueden coexistir en la misma partición, o usar diferentes formatos de disco “nativo”.</a:t>
            </a:r>
            <a:endParaRPr/>
          </a:p>
          <a:p>
            <a:pPr indent="-278320" lvl="1" marL="8001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 sz="1100"/>
          </a:p>
          <a:p>
            <a:pPr indent="-342900" lvl="1" marL="8001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b="1" lang="es-ES" u="sng"/>
              <a:t>Utilizar una partición para almacenar la información de usuario</a:t>
            </a:r>
            <a:r>
              <a:rPr lang="es-ES"/>
              <a:t>. Si es necesario reinstalar un sistema operativa, no se perderán los datos de usuario aunque se formatee la partición donde se ubica el sistema operativo.</a:t>
            </a:r>
            <a:endParaRPr/>
          </a:p>
          <a:p>
            <a:pPr indent="-278320" lvl="1" marL="8001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 sz="1100"/>
          </a:p>
          <a:p>
            <a:pPr indent="-342900" lvl="1" marL="8001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b="1" lang="es-ES" u="sng"/>
              <a:t>Guardar una copia de seguridad de los datos del usuario</a:t>
            </a:r>
            <a:r>
              <a:rPr lang="es-ES"/>
              <a:t>, de una partición, en otra partición del mismo disco, para evitar la pérdida de información importante.</a:t>
            </a:r>
            <a:endParaRPr/>
          </a:p>
          <a:p>
            <a:pPr indent="-278320" lvl="1" marL="8001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 sz="1100"/>
          </a:p>
          <a:p>
            <a:pPr indent="-342900" lvl="1" marL="8001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En algunos </a:t>
            </a:r>
            <a:r>
              <a:rPr b="1" lang="es-ES" u="sng"/>
              <a:t>sistemas operativos aconsejan más de una partición para funcionar</a:t>
            </a:r>
            <a:r>
              <a:rPr lang="es-ES"/>
              <a:t>, como por ejemplo, la partición de intercambio (swap) en los sistemas operativos basados en Linux.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85" name="Google Shape;28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Particiones en Linux</a:t>
            </a:r>
            <a:endParaRPr/>
          </a:p>
        </p:txBody>
      </p:sp>
      <p:sp>
        <p:nvSpPr>
          <p:cNvPr id="291" name="Google Shape;29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92" name="Google Shape;292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385" y="5054600"/>
            <a:ext cx="8401050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0"/>
          <p:cNvSpPr txBox="1"/>
          <p:nvPr/>
        </p:nvSpPr>
        <p:spPr>
          <a:xfrm>
            <a:off x="2478503" y="4122222"/>
            <a:ext cx="7234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https://keepcoding.io/blog/2-particiones-en-linux-que-son-indispensables/</a:t>
            </a:r>
            <a:endParaRPr/>
          </a:p>
        </p:txBody>
      </p:sp>
      <p:pic>
        <p:nvPicPr>
          <p:cNvPr descr="Particiones en Linux" id="294" name="Google Shape;294;p20" title="2 particiones en Linux que son indispensables 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3150" y="2061863"/>
            <a:ext cx="56864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00" name="Google Shape;30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292" y="304072"/>
            <a:ext cx="8673751" cy="5024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1727" y="136525"/>
            <a:ext cx="6004347" cy="5724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GParted -- A free application for graphically managing disk device  partitions" id="307" name="Google Shape;30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6657" y="136525"/>
            <a:ext cx="8858686" cy="597419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2"/>
          <p:cNvSpPr txBox="1"/>
          <p:nvPr/>
        </p:nvSpPr>
        <p:spPr>
          <a:xfrm>
            <a:off x="3086983" y="6071509"/>
            <a:ext cx="532549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GPARTED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https://gparted.org/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https://gparted.org/display-doc.php?name=help-manual&amp;lang=es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Rufus - Cree unidades USB arrancables fácilmente" id="314" name="Google Shape;31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0024" y="1629000"/>
            <a:ext cx="3144981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7173" y="1629000"/>
            <a:ext cx="4629897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3"/>
          <p:cNvSpPr/>
          <p:nvPr/>
        </p:nvSpPr>
        <p:spPr>
          <a:xfrm>
            <a:off x="2254689" y="5242547"/>
            <a:ext cx="269565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https://rufus.ie/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317" name="Google Shape;317;p23"/>
          <p:cNvSpPr/>
          <p:nvPr/>
        </p:nvSpPr>
        <p:spPr>
          <a:xfrm>
            <a:off x="5496121" y="5242547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https://www.pendrivelinux.com/yumi-multiboot-usb-creator/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3"/>
          <p:cNvSpPr/>
          <p:nvPr/>
        </p:nvSpPr>
        <p:spPr>
          <a:xfrm>
            <a:off x="3694597" y="2711079"/>
            <a:ext cx="1431771" cy="31459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How to Change the Boot Sequence in the BIOS" id="324" name="Google Shape;32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72" y="676656"/>
            <a:ext cx="11062723" cy="466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Cómo instalar Windows 10 gratis desde cero: USB, ISO, DVD - Windows 7" id="330" name="Google Shape;3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563" y="285083"/>
            <a:ext cx="6741786" cy="42686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ómo instalar Ubuntu en cualquier PC sin problemas" id="331" name="Google Shape;33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2576" y="1026424"/>
            <a:ext cx="6446507" cy="483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Licencias Windows</a:t>
            </a:r>
            <a:endParaRPr/>
          </a:p>
        </p:txBody>
      </p:sp>
      <p:sp>
        <p:nvSpPr>
          <p:cNvPr id="337" name="Google Shape;337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s-ES" u="sng"/>
              <a:t>Licencias OEM vs Retail</a:t>
            </a:r>
            <a:endParaRPr b="1" u="sng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b="1" lang="es-ES"/>
              <a:t>OEM: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Venta al por mayor.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No puede venderse al púbico de forma individual, solo como parte de un equipo completo.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Sin caja, manual o drivers.</a:t>
            </a:r>
            <a:endParaRPr/>
          </a:p>
          <a:p>
            <a:pPr indent="-10414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b="1" lang="es-ES"/>
              <a:t>Retail: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Venta al usuario final.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Con caja, manual y drivers.</a:t>
            </a:r>
            <a:endParaRPr/>
          </a:p>
          <a:p>
            <a:pPr indent="-1041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b="1" lang="es-ES"/>
              <a:t>Bulk: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Versiones de OEM que pueden venderse al usuario final.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Sin caja, manual o drivers.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38" name="Google Shape;33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Opciones de arranque con varios sistemas operativos</a:t>
            </a:r>
            <a:endParaRPr/>
          </a:p>
        </p:txBody>
      </p:sp>
      <p:sp>
        <p:nvSpPr>
          <p:cNvPr id="344" name="Google Shape;344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ES"/>
              <a:t>El </a:t>
            </a:r>
            <a:r>
              <a:rPr lang="es-ES" u="sng"/>
              <a:t>gestor de arranque</a:t>
            </a:r>
            <a:r>
              <a:rPr lang="es-ES"/>
              <a:t> es el encargado de gestionar el SO que debe arrancar la máquina.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45" name="Google Shape;34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46" name="Google Shape;34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97" y="2729409"/>
            <a:ext cx="6690610" cy="376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9995" y="2654662"/>
            <a:ext cx="4788024" cy="2693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7"/>
          <p:cNvPicPr preferRelativeResize="0"/>
          <p:nvPr/>
        </p:nvPicPr>
        <p:blipFill rotWithShape="1">
          <a:blip r:embed="rId5">
            <a:alphaModFix/>
          </a:blip>
          <a:srcRect b="5563" l="0" r="0" t="11564"/>
          <a:stretch/>
        </p:blipFill>
        <p:spPr>
          <a:xfrm>
            <a:off x="6477000" y="3378017"/>
            <a:ext cx="5715000" cy="3024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a29bf6979d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Opciones de arranque con varios sistemas operativos</a:t>
            </a:r>
            <a:endParaRPr/>
          </a:p>
        </p:txBody>
      </p:sp>
      <p:sp>
        <p:nvSpPr>
          <p:cNvPr id="354" name="Google Shape;354;g2a29bf6979d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55" name="Google Shape;355;g2a29bf6979d_0_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911" y="2792353"/>
            <a:ext cx="484822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a29bf6979d_0_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2300" y="1777425"/>
            <a:ext cx="340995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2a29bf6979d_0_0"/>
          <p:cNvSpPr txBox="1"/>
          <p:nvPr/>
        </p:nvSpPr>
        <p:spPr>
          <a:xfrm>
            <a:off x="6738475" y="4648900"/>
            <a:ext cx="3964800" cy="19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https://es.wikipedia.org/wiki/GNU_GRUB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GNU GRUB (GNU GRand Unified Bootloader) es un cargador de arranque múltiple que nos permite elegir qué Sistema Operativo arrancar de los instalados.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2a29bf6979d_0_0"/>
          <p:cNvSpPr txBox="1"/>
          <p:nvPr/>
        </p:nvSpPr>
        <p:spPr>
          <a:xfrm>
            <a:off x="273900" y="4182775"/>
            <a:ext cx="59988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https://www.xataka.com/basics/como-instalar-linux-a-windows-10-ordenador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3696" y="570468"/>
            <a:ext cx="1277562" cy="127756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15" name="Google Shape;11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2320" y="525130"/>
            <a:ext cx="3362389" cy="130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6984" y="525130"/>
            <a:ext cx="1660773" cy="126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"/>
          <p:cNvPicPr preferRelativeResize="0"/>
          <p:nvPr/>
        </p:nvPicPr>
        <p:blipFill rotWithShape="1">
          <a:blip r:embed="rId6">
            <a:alphaModFix/>
          </a:blip>
          <a:srcRect b="26593" l="0" r="0" t="0"/>
          <a:stretch/>
        </p:blipFill>
        <p:spPr>
          <a:xfrm>
            <a:off x="661768" y="680383"/>
            <a:ext cx="920863" cy="67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 rotWithShape="1">
          <a:blip r:embed="rId7">
            <a:alphaModFix/>
          </a:blip>
          <a:srcRect b="31731" l="23612" r="21303" t="0"/>
          <a:stretch/>
        </p:blipFill>
        <p:spPr>
          <a:xfrm>
            <a:off x="6970097" y="199330"/>
            <a:ext cx="1277562" cy="158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53390" y="3251621"/>
            <a:ext cx="1788612" cy="161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06251" y="2224837"/>
            <a:ext cx="260032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06576" y="4242635"/>
            <a:ext cx="22955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94135" y="5133642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744216" y="5113916"/>
            <a:ext cx="2624688" cy="16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461485" y="5113916"/>
            <a:ext cx="2832656" cy="16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160298" y="2097251"/>
            <a:ext cx="2044364" cy="1007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15">
            <a:alphaModFix/>
          </a:blip>
          <a:srcRect b="0" l="0" r="0" t="10629"/>
          <a:stretch/>
        </p:blipFill>
        <p:spPr>
          <a:xfrm>
            <a:off x="8890250" y="1764269"/>
            <a:ext cx="1771650" cy="158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16">
            <a:alphaModFix/>
          </a:blip>
          <a:srcRect b="20658" l="0" r="0" t="10113"/>
          <a:stretch/>
        </p:blipFill>
        <p:spPr>
          <a:xfrm>
            <a:off x="8799393" y="3222823"/>
            <a:ext cx="1571163" cy="14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646034" y="3394273"/>
            <a:ext cx="165735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46456" y="2724542"/>
            <a:ext cx="1025910" cy="9912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3"/>
          <p:cNvCxnSpPr/>
          <p:nvPr/>
        </p:nvCxnSpPr>
        <p:spPr>
          <a:xfrm rot="10800000">
            <a:off x="2544368" y="1825625"/>
            <a:ext cx="216024" cy="49970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1" name="Google Shape;131;p3"/>
          <p:cNvCxnSpPr/>
          <p:nvPr/>
        </p:nvCxnSpPr>
        <p:spPr>
          <a:xfrm rot="10800000">
            <a:off x="5280672" y="1605250"/>
            <a:ext cx="432048" cy="72008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2" name="Google Shape;132;p3"/>
          <p:cNvSpPr/>
          <p:nvPr/>
        </p:nvSpPr>
        <p:spPr>
          <a:xfrm flipH="1" rot="2561896">
            <a:off x="5595648" y="1704169"/>
            <a:ext cx="570685" cy="1728192"/>
          </a:xfrm>
          <a:prstGeom prst="arc">
            <a:avLst>
              <a:gd fmla="val 16200000" name="adj1"/>
              <a:gd fmla="val 4335216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" name="Google Shape;133;p3"/>
          <p:cNvCxnSpPr/>
          <p:nvPr/>
        </p:nvCxnSpPr>
        <p:spPr>
          <a:xfrm flipH="1" rot="10800000">
            <a:off x="3996466" y="1825625"/>
            <a:ext cx="1140190" cy="315965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34" name="Google Shape;134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572768" y="25425"/>
            <a:ext cx="841577" cy="87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/>
          <p:cNvPicPr preferRelativeResize="0"/>
          <p:nvPr/>
        </p:nvPicPr>
        <p:blipFill rotWithShape="1">
          <a:blip r:embed="rId20">
            <a:alphaModFix/>
          </a:blip>
          <a:srcRect b="23408" l="26569" r="-26568" t="-23409"/>
          <a:stretch/>
        </p:blipFill>
        <p:spPr>
          <a:xfrm>
            <a:off x="9750227" y="-378856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Proceso de arranque</a:t>
            </a:r>
            <a:endParaRPr/>
          </a:p>
        </p:txBody>
      </p:sp>
      <p:sp>
        <p:nvSpPr>
          <p:cNvPr id="364" name="Google Shape;364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s-ES"/>
              <a:t>El proceso de arranque en </a:t>
            </a:r>
            <a:r>
              <a:rPr b="1" lang="es-ES"/>
              <a:t>Windows 7, 8, 10, 11</a:t>
            </a:r>
            <a:r>
              <a:rPr lang="es-ES"/>
              <a:t>: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s-ES" sz="1600"/>
              <a:t>Durante el arranque se </a:t>
            </a:r>
            <a:r>
              <a:rPr lang="es-ES" sz="1600" u="sng"/>
              <a:t>carga y ejecuta el sector de arranque</a:t>
            </a:r>
            <a:r>
              <a:rPr lang="es-ES" sz="1600"/>
              <a:t> del disco duro.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s-ES" sz="1600"/>
              <a:t>Ese sector de arranque guarda la </a:t>
            </a:r>
            <a:r>
              <a:rPr lang="es-ES" sz="1600" u="sng"/>
              <a:t>información de particiones</a:t>
            </a:r>
            <a:r>
              <a:rPr lang="es-ES" sz="1600"/>
              <a:t> y busca si hay alguna </a:t>
            </a:r>
            <a:r>
              <a:rPr lang="es-ES" sz="1600" u="sng"/>
              <a:t>partición que esté activa</a:t>
            </a:r>
            <a:r>
              <a:rPr lang="es-ES" sz="1600"/>
              <a:t>.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s-ES" sz="1600"/>
              <a:t>La información de arranque se encuentra en el archivo </a:t>
            </a:r>
            <a:r>
              <a:rPr b="1" lang="es-ES" sz="1600"/>
              <a:t>BOOTMGR.EFI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s-ES" sz="1600"/>
              <a:t>El archivo BOORMGR.EFI se modifica el comando de sistema </a:t>
            </a:r>
            <a:r>
              <a:rPr b="1" lang="es-ES" sz="1600"/>
              <a:t>BCDEDIT</a:t>
            </a:r>
            <a:endParaRPr/>
          </a:p>
          <a:p>
            <a:pPr indent="0" lvl="1" marL="4572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s-ES"/>
              <a:t>El proceso de arranque en </a:t>
            </a:r>
            <a:r>
              <a:rPr b="1" lang="es-ES"/>
              <a:t>GNU/Linux</a:t>
            </a:r>
            <a:r>
              <a:rPr lang="es-ES"/>
              <a:t>: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s-ES" sz="1600"/>
              <a:t>Utilizan un </a:t>
            </a:r>
            <a:r>
              <a:rPr lang="es-ES" sz="1600" u="sng"/>
              <a:t>gestor de arranque</a:t>
            </a:r>
            <a:r>
              <a:rPr lang="es-ES" sz="1600"/>
              <a:t>. El más habitual es </a:t>
            </a:r>
            <a:r>
              <a:rPr b="1" lang="es-ES" sz="1600"/>
              <a:t>GRUB2</a:t>
            </a:r>
            <a:r>
              <a:rPr lang="es-ES" sz="1600"/>
              <a:t>.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s-ES" sz="1600"/>
              <a:t>Durante el arranque se </a:t>
            </a:r>
            <a:r>
              <a:rPr lang="es-ES" sz="1600" u="sng"/>
              <a:t>carga y ejecuta el sector de arranque</a:t>
            </a:r>
            <a:r>
              <a:rPr lang="es-ES" sz="1600"/>
              <a:t> del disco duro.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s-ES" sz="1600"/>
              <a:t>Ese sector de arranque </a:t>
            </a:r>
            <a:r>
              <a:rPr lang="es-ES" sz="1600" u="sng"/>
              <a:t>carga una parte del GRUB2</a:t>
            </a:r>
            <a:r>
              <a:rPr lang="es-ES" sz="1600"/>
              <a:t>, que carga la </a:t>
            </a:r>
            <a:r>
              <a:rPr lang="es-ES" sz="1600" u="sng"/>
              <a:t>lista de particiones</a:t>
            </a:r>
            <a:r>
              <a:rPr lang="es-ES" sz="1600"/>
              <a:t>.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s-ES" sz="1600"/>
              <a:t>GRUB2 pasa el </a:t>
            </a:r>
            <a:r>
              <a:rPr lang="es-ES" sz="1600" u="sng"/>
              <a:t>control a la partición seleccionada</a:t>
            </a:r>
            <a:r>
              <a:rPr lang="es-ES" sz="1600"/>
              <a:t>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65" name="Google Shape;36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Drivers</a:t>
            </a:r>
            <a:endParaRPr/>
          </a:p>
        </p:txBody>
      </p:sp>
      <p:sp>
        <p:nvSpPr>
          <p:cNvPr id="371" name="Google Shape;371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ES"/>
              <a:t>Programa informático que </a:t>
            </a:r>
            <a:r>
              <a:rPr lang="es-ES" u="sng"/>
              <a:t>permite al sistema operativo interactuar con un periférico</a:t>
            </a:r>
            <a:r>
              <a:rPr lang="es-ES"/>
              <a:t>, haciendo una abstracción del hardware y proporcionando una interfaz (posiblemente estandarizada) para utilizar el dispositivo.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72" name="Google Shape;37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73" name="Google Shape;37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720" y="3300984"/>
            <a:ext cx="6347593" cy="3173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Windows 10 | Errores con los drivers (Intel N10/ICH7 - Microsoft Community" id="379" name="Google Shape;379;p30"/>
          <p:cNvPicPr preferRelativeResize="0"/>
          <p:nvPr/>
        </p:nvPicPr>
        <p:blipFill rotWithShape="1">
          <a:blip r:embed="rId3">
            <a:alphaModFix/>
          </a:blip>
          <a:srcRect b="2510" l="1139" r="1138" t="1226"/>
          <a:stretch/>
        </p:blipFill>
        <p:spPr>
          <a:xfrm>
            <a:off x="217946" y="217192"/>
            <a:ext cx="5779981" cy="424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106410"/>
            <a:ext cx="6059593" cy="510236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0"/>
          <p:cNvSpPr txBox="1"/>
          <p:nvPr/>
        </p:nvSpPr>
        <p:spPr>
          <a:xfrm>
            <a:off x="6194075" y="847957"/>
            <a:ext cx="57761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https://hardzone.es/tutoriales/mantenimiento/informacion-hardware-linux/</a:t>
            </a:r>
            <a:endParaRPr/>
          </a:p>
        </p:txBody>
      </p:sp>
      <p:pic>
        <p:nvPicPr>
          <p:cNvPr id="382" name="Google Shape;38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83720" y="3657592"/>
            <a:ext cx="2257425" cy="1333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Instalación de aplicaciones</a:t>
            </a:r>
            <a:endParaRPr/>
          </a:p>
        </p:txBody>
      </p:sp>
      <p:sp>
        <p:nvSpPr>
          <p:cNvPr id="388" name="Google Shape;388;p31"/>
          <p:cNvSpPr txBox="1"/>
          <p:nvPr>
            <p:ph idx="1" type="body"/>
          </p:nvPr>
        </p:nvSpPr>
        <p:spPr>
          <a:xfrm>
            <a:off x="838200" y="1825624"/>
            <a:ext cx="10515600" cy="476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15265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Windows:</a:t>
            </a:r>
            <a:endParaRPr/>
          </a:p>
          <a:p>
            <a:pPr indent="-21717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Manual, utilizando ejecutables .exe o .msi</a:t>
            </a:r>
            <a:endParaRPr/>
          </a:p>
          <a:p>
            <a:pPr indent="-8763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1717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Automática, utilizando Windows Store.</a:t>
            </a:r>
            <a:endParaRPr/>
          </a:p>
          <a:p>
            <a:pPr indent="-64135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64135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15265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GNU/Linux:</a:t>
            </a:r>
            <a:endParaRPr/>
          </a:p>
          <a:p>
            <a:pPr indent="-21717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Manual, utilizando ejecutables .deb (debian) o .rpm (redhat).</a:t>
            </a:r>
            <a:endParaRPr/>
          </a:p>
          <a:p>
            <a:pPr indent="-8763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1717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Automática, utilizando:</a:t>
            </a:r>
            <a:endParaRPr/>
          </a:p>
          <a:p>
            <a:pPr indent="-219075" lvl="2" marL="11430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apt-get / apt, yum, pacman, dnf, etc.</a:t>
            </a:r>
            <a:endParaRPr/>
          </a:p>
          <a:p>
            <a:pPr indent="-219075" lvl="2" marL="11430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Synaptic</a:t>
            </a:r>
            <a:endParaRPr/>
          </a:p>
          <a:p>
            <a:pPr indent="-219075" lvl="2" marL="11430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Stores (p. ej. Ubuntu Store)</a:t>
            </a:r>
            <a:endParaRPr/>
          </a:p>
          <a:p>
            <a:pPr indent="-219075" lvl="2" marL="11430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s-ES"/>
              <a:t>Flatpack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89" name="Google Shape;38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90" name="Google Shape;390;p31"/>
          <p:cNvSpPr/>
          <p:nvPr/>
        </p:nvSpPr>
        <p:spPr>
          <a:xfrm>
            <a:off x="5068048" y="2085459"/>
            <a:ext cx="576064" cy="504056"/>
          </a:xfrm>
          <a:prstGeom prst="ellipse">
            <a:avLst/>
          </a:prstGeom>
          <a:noFill/>
          <a:ln cap="flat" cmpd="sng" w="38100">
            <a:solidFill>
              <a:srgbClr val="A8D0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1"/>
          <p:cNvSpPr/>
          <p:nvPr/>
        </p:nvSpPr>
        <p:spPr>
          <a:xfrm>
            <a:off x="5851384" y="2065575"/>
            <a:ext cx="576064" cy="504056"/>
          </a:xfrm>
          <a:prstGeom prst="ellipse">
            <a:avLst/>
          </a:prstGeom>
          <a:noFill/>
          <a:ln cap="flat" cmpd="sng" w="38100">
            <a:solidFill>
              <a:srgbClr val="A8D0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1"/>
          <p:cNvSpPr/>
          <p:nvPr/>
        </p:nvSpPr>
        <p:spPr>
          <a:xfrm>
            <a:off x="5106888" y="4186242"/>
            <a:ext cx="576064" cy="504056"/>
          </a:xfrm>
          <a:prstGeom prst="ellipse">
            <a:avLst/>
          </a:prstGeom>
          <a:noFill/>
          <a:ln cap="flat" cmpd="sng" w="38100">
            <a:solidFill>
              <a:srgbClr val="A8D0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1"/>
          <p:cNvSpPr/>
          <p:nvPr/>
        </p:nvSpPr>
        <p:spPr>
          <a:xfrm>
            <a:off x="6905992" y="4186242"/>
            <a:ext cx="576064" cy="504056"/>
          </a:xfrm>
          <a:prstGeom prst="ellipse">
            <a:avLst/>
          </a:prstGeom>
          <a:noFill/>
          <a:ln cap="flat" cmpd="sng" w="38100">
            <a:solidFill>
              <a:srgbClr val="A8D0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ES"/>
              <a:t>Con el sistema operativo instalado…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ES"/>
              <a:t>¡ya está el ordenador contento!</a:t>
            </a:r>
            <a:endParaRPr/>
          </a:p>
        </p:txBody>
      </p:sp>
      <p:sp>
        <p:nvSpPr>
          <p:cNvPr id="399" name="Google Shape;39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400" name="Google Shape;40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5565" y="2265914"/>
            <a:ext cx="4057650" cy="269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2920" y="335354"/>
            <a:ext cx="5438775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 rotWithShape="1">
          <a:blip r:embed="rId4">
            <a:alphaModFix/>
          </a:blip>
          <a:srcRect b="28426" l="0" r="0" t="0"/>
          <a:stretch/>
        </p:blipFill>
        <p:spPr>
          <a:xfrm>
            <a:off x="1683276" y="3902710"/>
            <a:ext cx="2857498" cy="1728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 rotWithShape="1">
          <a:blip r:embed="rId5">
            <a:alphaModFix/>
          </a:blip>
          <a:srcRect b="0" l="13383" r="13380" t="0"/>
          <a:stretch/>
        </p:blipFill>
        <p:spPr>
          <a:xfrm>
            <a:off x="4605168" y="4939378"/>
            <a:ext cx="2088232" cy="178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1107" y="3906972"/>
            <a:ext cx="178117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95150" y="4766805"/>
            <a:ext cx="1582957" cy="158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65555" y="2711618"/>
            <a:ext cx="1603476" cy="1728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52" name="Google Shape;15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5921" y="0"/>
            <a:ext cx="9144000" cy="6879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58" name="Google Shape;15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7839" y="0"/>
            <a:ext cx="86463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9439" y="3950376"/>
            <a:ext cx="5038725" cy="2072281"/>
          </a:xfrm>
          <a:prstGeom prst="rect">
            <a:avLst/>
          </a:prstGeom>
          <a:noFill/>
          <a:ln cap="flat" cmpd="sng" w="9525">
            <a:solidFill>
              <a:srgbClr val="C55A1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165" name="Google Shape;165;p7"/>
          <p:cNvGrpSpPr/>
          <p:nvPr/>
        </p:nvGrpSpPr>
        <p:grpSpPr>
          <a:xfrm>
            <a:off x="2420401" y="1285385"/>
            <a:ext cx="7054556" cy="3995443"/>
            <a:chOff x="1979712" y="2780928"/>
            <a:chExt cx="5164225" cy="2924829"/>
          </a:xfrm>
        </p:grpSpPr>
        <p:pic>
          <p:nvPicPr>
            <p:cNvPr id="166" name="Google Shape;166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79712" y="2780928"/>
              <a:ext cx="5164225" cy="2880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7"/>
            <p:cNvSpPr txBox="1"/>
            <p:nvPr/>
          </p:nvSpPr>
          <p:spPr>
            <a:xfrm>
              <a:off x="3412535" y="2852936"/>
              <a:ext cx="22985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Microsoft Windows</a:t>
              </a:r>
              <a:endParaRPr/>
            </a:p>
          </p:txBody>
        </p:sp>
        <p:sp>
          <p:nvSpPr>
            <p:cNvPr id="168" name="Google Shape;168;p7"/>
            <p:cNvSpPr txBox="1"/>
            <p:nvPr/>
          </p:nvSpPr>
          <p:spPr>
            <a:xfrm>
              <a:off x="3673244" y="5229199"/>
              <a:ext cx="1777161" cy="476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GNU/Linux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174" name="Google Shape;174;p8"/>
          <p:cNvGrpSpPr/>
          <p:nvPr/>
        </p:nvGrpSpPr>
        <p:grpSpPr>
          <a:xfrm>
            <a:off x="890317" y="630937"/>
            <a:ext cx="10463483" cy="5320738"/>
            <a:chOff x="1094533" y="2175007"/>
            <a:chExt cx="7437907" cy="3895539"/>
          </a:xfrm>
        </p:grpSpPr>
        <p:grpSp>
          <p:nvGrpSpPr>
            <p:cNvPr id="175" name="Google Shape;175;p8"/>
            <p:cNvGrpSpPr/>
            <p:nvPr/>
          </p:nvGrpSpPr>
          <p:grpSpPr>
            <a:xfrm>
              <a:off x="1094533" y="5057913"/>
              <a:ext cx="5036480" cy="1012633"/>
              <a:chOff x="1094533" y="4425262"/>
              <a:chExt cx="5036480" cy="1179399"/>
            </a:xfrm>
          </p:grpSpPr>
          <p:sp>
            <p:nvSpPr>
              <p:cNvPr id="176" name="Google Shape;176;p8"/>
              <p:cNvSpPr/>
              <p:nvPr/>
            </p:nvSpPr>
            <p:spPr>
              <a:xfrm rot="-5400000">
                <a:off x="742230" y="4852194"/>
                <a:ext cx="1073938" cy="369332"/>
              </a:xfrm>
              <a:prstGeom prst="rect">
                <a:avLst/>
              </a:prstGeom>
              <a:solidFill>
                <a:srgbClr val="B3C6E7"/>
              </a:solidFill>
              <a:ln cap="flat" cmpd="sng" w="9525">
                <a:solidFill>
                  <a:srgbClr val="D8E2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Versión</a:t>
                </a:r>
                <a:endParaRPr/>
              </a:p>
            </p:txBody>
          </p:sp>
          <p:pic>
            <p:nvPicPr>
              <p:cNvPr id="177" name="Google Shape;177;p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402867" y="4425262"/>
                <a:ext cx="2728146" cy="11793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8" name="Google Shape;178;p8"/>
            <p:cNvGrpSpPr/>
            <p:nvPr/>
          </p:nvGrpSpPr>
          <p:grpSpPr>
            <a:xfrm>
              <a:off x="1094534" y="3288412"/>
              <a:ext cx="5605422" cy="1694449"/>
              <a:chOff x="1094534" y="2681365"/>
              <a:chExt cx="5605422" cy="1694449"/>
            </a:xfrm>
          </p:grpSpPr>
          <p:sp>
            <p:nvSpPr>
              <p:cNvPr id="179" name="Google Shape;179;p8"/>
              <p:cNvSpPr/>
              <p:nvPr/>
            </p:nvSpPr>
            <p:spPr>
              <a:xfrm rot="-5400000">
                <a:off x="454199" y="3366147"/>
                <a:ext cx="1650001" cy="369332"/>
              </a:xfrm>
              <a:prstGeom prst="rect">
                <a:avLst/>
              </a:prstGeom>
              <a:solidFill>
                <a:srgbClr val="B3C6E7"/>
              </a:solidFill>
              <a:ln cap="flat" cmpd="sng" w="9525">
                <a:solidFill>
                  <a:srgbClr val="D8E2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Distribución</a:t>
                </a:r>
                <a:endParaRPr/>
              </a:p>
            </p:txBody>
          </p:sp>
          <p:pic>
            <p:nvPicPr>
              <p:cNvPr id="180" name="Google Shape;180;p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907704" y="2681365"/>
                <a:ext cx="2463624" cy="16500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1" name="Google Shape;181;p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39715" y="2712250"/>
                <a:ext cx="2160240" cy="8288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2" name="Google Shape;182;p8"/>
              <p:cNvPicPr preferRelativeResize="0"/>
              <p:nvPr/>
            </p:nvPicPr>
            <p:blipFill rotWithShape="1">
              <a:blip r:embed="rId6">
                <a:alphaModFix/>
              </a:blip>
              <a:srcRect b="34099" l="13876" r="13036" t="38046"/>
              <a:stretch/>
            </p:blipFill>
            <p:spPr>
              <a:xfrm>
                <a:off x="4019358" y="3705050"/>
                <a:ext cx="2463625" cy="5278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3" name="Google Shape;183;p8"/>
            <p:cNvGrpSpPr/>
            <p:nvPr/>
          </p:nvGrpSpPr>
          <p:grpSpPr>
            <a:xfrm>
              <a:off x="1094533" y="2175007"/>
              <a:ext cx="5133651" cy="980338"/>
              <a:chOff x="1094533" y="2175007"/>
              <a:chExt cx="5133651" cy="980338"/>
            </a:xfrm>
          </p:grpSpPr>
          <p:pic>
            <p:nvPicPr>
              <p:cNvPr descr="Archivo:Logo windows simples.svg - Wikipedia, la enciclopedia libre" id="184" name="Google Shape;184;p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43930" y="2175007"/>
                <a:ext cx="1091285" cy="9803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Merece la pena usar navegadores de 64 bits en lugar de 32 bits? Descúbrelo" id="185" name="Google Shape;185;p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762375" y="2309346"/>
                <a:ext cx="1465809" cy="7116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6" name="Google Shape;186;p8"/>
              <p:cNvSpPr/>
              <p:nvPr/>
            </p:nvSpPr>
            <p:spPr>
              <a:xfrm rot="-5400000">
                <a:off x="794691" y="2480510"/>
                <a:ext cx="969016" cy="369332"/>
              </a:xfrm>
              <a:prstGeom prst="rect">
                <a:avLst/>
              </a:prstGeom>
              <a:solidFill>
                <a:srgbClr val="B3C6E7"/>
              </a:solidFill>
              <a:ln cap="flat" cmpd="sng" w="9525">
                <a:solidFill>
                  <a:srgbClr val="D8E2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Tipo</a:t>
                </a:r>
                <a:endParaRPr/>
              </a:p>
            </p:txBody>
          </p:sp>
        </p:grpSp>
        <p:pic>
          <p:nvPicPr>
            <p:cNvPr id="187" name="Google Shape;187;p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589173" y="4239066"/>
              <a:ext cx="1943267" cy="6819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710485" y="681038"/>
            <a:ext cx="10515600" cy="5362616"/>
            <a:chOff x="1094533" y="1831766"/>
            <a:chExt cx="7204873" cy="4211887"/>
          </a:xfrm>
        </p:grpSpPr>
        <p:grpSp>
          <p:nvGrpSpPr>
            <p:cNvPr id="194" name="Google Shape;194;p9"/>
            <p:cNvGrpSpPr/>
            <p:nvPr/>
          </p:nvGrpSpPr>
          <p:grpSpPr>
            <a:xfrm>
              <a:off x="1094534" y="3087502"/>
              <a:ext cx="5693276" cy="1691108"/>
              <a:chOff x="899594" y="3376929"/>
              <a:chExt cx="5693277" cy="1691108"/>
            </a:xfrm>
          </p:grpSpPr>
          <p:sp>
            <p:nvSpPr>
              <p:cNvPr id="195" name="Google Shape;195;p9"/>
              <p:cNvSpPr/>
              <p:nvPr/>
            </p:nvSpPr>
            <p:spPr>
              <a:xfrm rot="-5400000">
                <a:off x="259259" y="4023447"/>
                <a:ext cx="1650001" cy="369332"/>
              </a:xfrm>
              <a:prstGeom prst="rect">
                <a:avLst/>
              </a:prstGeom>
              <a:solidFill>
                <a:srgbClr val="B3C6E7"/>
              </a:solidFill>
              <a:ln cap="flat" cmpd="sng" w="9525">
                <a:solidFill>
                  <a:srgbClr val="D8E2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Distribución</a:t>
                </a:r>
                <a:endParaRPr/>
              </a:p>
            </p:txBody>
          </p:sp>
          <p:pic>
            <p:nvPicPr>
              <p:cNvPr id="196" name="Google Shape;196;p9"/>
              <p:cNvPicPr preferRelativeResize="0"/>
              <p:nvPr/>
            </p:nvPicPr>
            <p:blipFill rotWithShape="1">
              <a:blip r:embed="rId3">
                <a:alphaModFix/>
              </a:blip>
              <a:srcRect b="35825" l="0" r="0" t="0"/>
              <a:stretch/>
            </p:blipFill>
            <p:spPr>
              <a:xfrm>
                <a:off x="3415226" y="3376929"/>
                <a:ext cx="3177644" cy="16911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7" name="Google Shape;197;p9"/>
            <p:cNvGrpSpPr/>
            <p:nvPr/>
          </p:nvGrpSpPr>
          <p:grpSpPr>
            <a:xfrm>
              <a:off x="1094533" y="4797152"/>
              <a:ext cx="7204873" cy="1246501"/>
              <a:chOff x="1094533" y="4729336"/>
              <a:chExt cx="7204873" cy="1246501"/>
            </a:xfrm>
          </p:grpSpPr>
          <p:grpSp>
            <p:nvGrpSpPr>
              <p:cNvPr id="198" name="Google Shape;198;p9"/>
              <p:cNvGrpSpPr/>
              <p:nvPr/>
            </p:nvGrpSpPr>
            <p:grpSpPr>
              <a:xfrm>
                <a:off x="1094533" y="4825556"/>
                <a:ext cx="4689811" cy="1073938"/>
                <a:chOff x="899593" y="5157191"/>
                <a:chExt cx="4689811" cy="1073938"/>
              </a:xfrm>
            </p:grpSpPr>
            <p:sp>
              <p:nvSpPr>
                <p:cNvPr id="199" name="Google Shape;199;p9"/>
                <p:cNvSpPr/>
                <p:nvPr/>
              </p:nvSpPr>
              <p:spPr>
                <a:xfrm rot="-5400000">
                  <a:off x="547290" y="5509494"/>
                  <a:ext cx="1073938" cy="369332"/>
                </a:xfrm>
                <a:prstGeom prst="rect">
                  <a:avLst/>
                </a:prstGeom>
                <a:solidFill>
                  <a:srgbClr val="B3C6E7"/>
                </a:solidFill>
                <a:ln cap="flat" cmpd="sng" w="9525">
                  <a:solidFill>
                    <a:srgbClr val="D8E2F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Versión</a:t>
                  </a:r>
                  <a:endParaRPr/>
                </a:p>
              </p:txBody>
            </p:sp>
            <p:sp>
              <p:nvSpPr>
                <p:cNvPr id="200" name="Google Shape;200;p9"/>
                <p:cNvSpPr/>
                <p:nvPr/>
              </p:nvSpPr>
              <p:spPr>
                <a:xfrm rot="-5400000">
                  <a:off x="4867769" y="5509494"/>
                  <a:ext cx="1073938" cy="369332"/>
                </a:xfrm>
                <a:prstGeom prst="rect">
                  <a:avLst/>
                </a:prstGeom>
                <a:solidFill>
                  <a:srgbClr val="B3C6E7"/>
                </a:solidFill>
                <a:ln cap="flat" cmpd="sng" w="9525">
                  <a:solidFill>
                    <a:srgbClr val="D8E2F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Sabor</a:t>
                  </a:r>
                  <a:endParaRPr/>
                </a:p>
              </p:txBody>
            </p:sp>
          </p:grpSp>
          <p:pic>
            <p:nvPicPr>
              <p:cNvPr id="201" name="Google Shape;201;p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307281" y="4729336"/>
                <a:ext cx="1992125" cy="12465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2" name="Google Shape;202;p9"/>
            <p:cNvGrpSpPr/>
            <p:nvPr/>
          </p:nvGrpSpPr>
          <p:grpSpPr>
            <a:xfrm>
              <a:off x="1094533" y="1831766"/>
              <a:ext cx="5053383" cy="1237194"/>
              <a:chOff x="1094533" y="1740130"/>
              <a:chExt cx="5053383" cy="1237194"/>
            </a:xfrm>
          </p:grpSpPr>
          <p:pic>
            <p:nvPicPr>
              <p:cNvPr descr="Tux - Wikipedia, la enciclopedia libre" id="203" name="Google Shape;203;p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812156" y="1740130"/>
                <a:ext cx="1044780" cy="1237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Merece la pena usar navegadores de 64 bits en lugar de 32 bits? Descúbrelo" id="204" name="Google Shape;204;p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682107" y="2002897"/>
                <a:ext cx="1465809" cy="7116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5" name="Google Shape;205;p9"/>
              <p:cNvSpPr/>
              <p:nvPr/>
            </p:nvSpPr>
            <p:spPr>
              <a:xfrm rot="-5400000">
                <a:off x="794691" y="2174061"/>
                <a:ext cx="969016" cy="369332"/>
              </a:xfrm>
              <a:prstGeom prst="rect">
                <a:avLst/>
              </a:prstGeom>
              <a:solidFill>
                <a:srgbClr val="B3C6E7"/>
              </a:solidFill>
              <a:ln cap="flat" cmpd="sng" w="9525">
                <a:solidFill>
                  <a:srgbClr val="D8E2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Tipo</a:t>
                </a:r>
                <a:endParaRPr/>
              </a:p>
            </p:txBody>
          </p:sp>
        </p:grpSp>
        <p:pic>
          <p:nvPicPr>
            <p:cNvPr id="206" name="Google Shape;206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35696" y="4953280"/>
              <a:ext cx="986712" cy="9867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2023-09-24T23:38:42Z</dcterms:created>
  <dc:creator>mario rgzprz</dc:creator>
</cp:coreProperties>
</file>